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85" name="Shape 18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/>
            </a:lvl1pPr>
            <a:lvl2pPr marL="457200" indent="0" rtl="0">
              <a:buFont typeface="Arial"/>
              <a:buNone/>
              <a:defRPr/>
            </a:lvl2pPr>
            <a:lvl3pPr marL="914400" indent="0" rtl="0">
              <a:buFont typeface="Arial"/>
              <a:buNone/>
              <a:defRPr/>
            </a:lvl3pPr>
            <a:lvl4pPr marL="1371600" indent="0" rtl="0">
              <a:buFont typeface="Arial"/>
              <a:buNone/>
              <a:defRPr/>
            </a:lvl4pPr>
            <a:lvl5pPr marL="1828800" indent="0" rtl="0">
              <a:buFont typeface="Arial"/>
              <a:buNone/>
              <a:defRPr/>
            </a:lvl5pPr>
            <a:lvl6pPr marL="2286000" indent="0" rtl="0">
              <a:buFont typeface="Arial"/>
              <a:buNone/>
              <a:defRPr/>
            </a:lvl6pPr>
            <a:lvl7pPr marL="2743200" indent="0" rtl="0">
              <a:buFont typeface="Arial"/>
              <a:buNone/>
              <a:defRPr/>
            </a:lvl7pPr>
            <a:lvl8pPr marL="3200400" indent="0" rtl="0">
              <a:buFont typeface="Arial"/>
              <a:buNone/>
              <a:defRPr/>
            </a:lvl8pPr>
            <a:lvl9pPr marL="3657600" indent="0" rtl="0"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/>
            </a:lvl1pPr>
            <a:lvl2pPr marL="457200" indent="0" rtl="0">
              <a:buFont typeface="Arial"/>
              <a:buNone/>
              <a:defRPr/>
            </a:lvl2pPr>
            <a:lvl3pPr marL="914400" indent="0" rtl="0">
              <a:buFont typeface="Arial"/>
              <a:buNone/>
              <a:defRPr/>
            </a:lvl3pPr>
            <a:lvl4pPr marL="1371600" indent="0" rtl="0">
              <a:buFont typeface="Arial"/>
              <a:buNone/>
              <a:defRPr/>
            </a:lvl4pPr>
            <a:lvl5pPr marL="1828800" indent="0" rtl="0">
              <a:buFont typeface="Arial"/>
              <a:buNone/>
              <a:defRPr/>
            </a:lvl5pPr>
            <a:lvl6pPr marL="2286000" indent="0" rtl="0">
              <a:buFont typeface="Arial"/>
              <a:buNone/>
              <a:defRPr/>
            </a:lvl6pPr>
            <a:lvl7pPr marL="2743200" indent="0" rtl="0">
              <a:buFont typeface="Arial"/>
              <a:buNone/>
              <a:defRPr/>
            </a:lvl7pPr>
            <a:lvl8pPr marL="3200400" indent="0" rtl="0">
              <a:buFont typeface="Arial"/>
              <a:buNone/>
              <a:defRPr/>
            </a:lvl8pPr>
            <a:lvl9pPr marL="3657600" indent="0" rtl="0"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/>
            </a:lvl1pPr>
            <a:lvl2pPr marL="457200" indent="0" rtl="0">
              <a:buFont typeface="Arial"/>
              <a:buNone/>
              <a:defRPr/>
            </a:lvl2pPr>
            <a:lvl3pPr marL="914400" indent="0" rtl="0">
              <a:buFont typeface="Arial"/>
              <a:buNone/>
              <a:defRPr/>
            </a:lvl3pPr>
            <a:lvl4pPr marL="1371600" indent="0" rtl="0">
              <a:buFont typeface="Arial"/>
              <a:buNone/>
              <a:defRPr/>
            </a:lvl4pPr>
            <a:lvl5pPr marL="1828800" indent="0" rtl="0">
              <a:buFont typeface="Arial"/>
              <a:buNone/>
              <a:defRPr/>
            </a:lvl5pPr>
            <a:lvl6pPr marL="2286000" indent="0" rtl="0">
              <a:buFont typeface="Arial"/>
              <a:buNone/>
              <a:defRPr/>
            </a:lvl6pPr>
            <a:lvl7pPr marL="2743200" indent="0" rtl="0">
              <a:buFont typeface="Arial"/>
              <a:buNone/>
              <a:defRPr/>
            </a:lvl7pPr>
            <a:lvl8pPr marL="3200400" indent="0" rtl="0">
              <a:buFont typeface="Arial"/>
              <a:buNone/>
              <a:defRPr/>
            </a:lvl8pPr>
            <a:lvl9pPr marL="3657600" indent="0" rtl="0"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/>
            </a:lvl1pPr>
            <a:lvl2pPr marL="457200" indent="0" rtl="0">
              <a:buFont typeface="Arial"/>
              <a:buNone/>
              <a:defRPr/>
            </a:lvl2pPr>
            <a:lvl3pPr marL="914400" indent="0" rtl="0">
              <a:buFont typeface="Arial"/>
              <a:buNone/>
              <a:defRPr/>
            </a:lvl3pPr>
            <a:lvl4pPr marL="1371600" indent="0" rtl="0">
              <a:buFont typeface="Arial"/>
              <a:buNone/>
              <a:defRPr/>
            </a:lvl4pPr>
            <a:lvl5pPr marL="1828800" indent="0" rtl="0">
              <a:buFont typeface="Arial"/>
              <a:buNone/>
              <a:defRPr/>
            </a:lvl5pPr>
            <a:lvl6pPr marL="2286000" indent="0" rtl="0">
              <a:buFont typeface="Arial"/>
              <a:buNone/>
              <a:defRPr/>
            </a:lvl6pPr>
            <a:lvl7pPr marL="2743200" indent="0" rtl="0">
              <a:buFont typeface="Arial"/>
              <a:buNone/>
              <a:defRPr/>
            </a:lvl7pPr>
            <a:lvl8pPr marL="3200400" indent="0" rtl="0">
              <a:buFont typeface="Arial"/>
              <a:buNone/>
              <a:defRPr/>
            </a:lvl8pPr>
            <a:lvl9pPr marL="3657600" indent="0" rtl="0"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/>
            </a:lvl1pPr>
            <a:lvl2pPr marL="457200" indent="0" rtl="0">
              <a:buFont typeface="Arial"/>
              <a:buNone/>
              <a:defRPr/>
            </a:lvl2pPr>
            <a:lvl3pPr marL="914400" indent="0" rtl="0">
              <a:buFont typeface="Arial"/>
              <a:buNone/>
              <a:defRPr/>
            </a:lvl3pPr>
            <a:lvl4pPr marL="1371600" indent="0" rtl="0">
              <a:buFont typeface="Arial"/>
              <a:buNone/>
              <a:defRPr/>
            </a:lvl4pPr>
            <a:lvl5pPr marL="1828800" indent="0" rtl="0">
              <a:buFont typeface="Arial"/>
              <a:buNone/>
              <a:defRPr/>
            </a:lvl5pPr>
            <a:lvl6pPr marL="2286000" indent="0" rtl="0">
              <a:buFont typeface="Arial"/>
              <a:buNone/>
              <a:defRPr/>
            </a:lvl6pPr>
            <a:lvl7pPr marL="2743200" indent="0" rtl="0">
              <a:buFont typeface="Arial"/>
              <a:buNone/>
              <a:defRPr/>
            </a:lvl7pPr>
            <a:lvl8pPr marL="3200400" indent="0" rtl="0">
              <a:buFont typeface="Arial"/>
              <a:buNone/>
              <a:defRPr/>
            </a:lvl8pPr>
            <a:lvl9pPr marL="3657600" indent="0" rtl="0"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G:\&#1050;&#1048;&#1031;&#1042;\&#1060;&#1054;&#1058;&#1054;-&#1047;&#1042;&#1030;&#1058;.wmv" TargetMode="Externa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838200" y="1524000"/>
            <a:ext cx="7696199" cy="4181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>
                <a:solidFill>
                  <a:srgbClr val="000066"/>
                </a:solidFill>
                <a:latin typeface="Verdana"/>
                <a:ea typeface="Verdana"/>
                <a:cs typeface="Verdana"/>
                <a:sym typeface="Verdana"/>
              </a:rPr>
              <a:t>Відділ естетичного спрямування та організації змістовного дозвілля користувачів </a:t>
            </a:r>
          </a:p>
          <a:p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Verdana"/>
              <a:buNone/>
            </a:pPr>
            <a:r>
              <a:rPr lang="en-US" sz="2800" b="1" i="0" u="none" strike="noStrike" cap="none" baseline="0">
                <a:solidFill>
                  <a:srgbClr val="003300"/>
                </a:solidFill>
                <a:latin typeface="Verdana"/>
                <a:ea typeface="Verdana"/>
                <a:cs typeface="Verdana"/>
                <a:sym typeface="Verdana"/>
              </a:rPr>
              <a:t>Кіровоградська обласна бібліотека для дітей ім. А.П.Гайдара</a:t>
            </a:r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7620000" y="0"/>
            <a:ext cx="1524000" cy="78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6172200" y="0"/>
            <a:ext cx="1524000" cy="78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0" y="0"/>
            <a:ext cx="1524000" cy="83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6"/>
          <a:srcRect/>
          <a:stretch/>
        </p:blipFill>
        <p:spPr>
          <a:xfrm>
            <a:off x="2971800" y="0"/>
            <a:ext cx="1600199" cy="78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 rotWithShape="1">
          <a:blip r:embed="rId7"/>
          <a:srcRect/>
          <a:stretch/>
        </p:blipFill>
        <p:spPr>
          <a:xfrm>
            <a:off x="4495800" y="0"/>
            <a:ext cx="1676399" cy="78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8"/>
          <a:srcRect/>
          <a:stretch/>
        </p:blipFill>
        <p:spPr>
          <a:xfrm>
            <a:off x="1447800" y="0"/>
            <a:ext cx="1524000" cy="83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0" descr="ноты"/>
          <p:cNvPicPr>
            <a:picLocks noChangeAspect="1" noChangeArrowheads="1"/>
          </p:cNvPicPr>
          <p:nvPr/>
        </p:nvPicPr>
        <p:blipFill>
          <a:blip r:embed="rId9"/>
          <a:srcRect r="10782"/>
          <a:stretch>
            <a:fillRect/>
          </a:stretch>
        </p:blipFill>
        <p:spPr bwMode="auto">
          <a:xfrm rot="20187819">
            <a:off x="234950" y="5437188"/>
            <a:ext cx="11461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/>
        </p:nvSpPr>
        <p:spPr>
          <a:xfrm>
            <a:off x="914400" y="0"/>
            <a:ext cx="7391399" cy="1066799"/>
          </a:xfrm>
          <a:prstGeom prst="rect">
            <a:avLst/>
          </a:prstGeom>
          <a:gradFill>
            <a:gsLst>
              <a:gs pos="0">
                <a:srgbClr val="000099"/>
              </a:gs>
              <a:gs pos="50000">
                <a:srgbClr val="9191D3"/>
              </a:gs>
              <a:gs pos="50000">
                <a:srgbClr val="9191D3"/>
              </a:gs>
              <a:gs pos="100000">
                <a:srgbClr val="00009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Зв’язок без меж – відділ на сторінках соціальних мереж</a:t>
            </a: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105400" y="1219200"/>
            <a:ext cx="3581399" cy="22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4863312" y="3505200"/>
            <a:ext cx="406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https://vk.com/club32379951</a:t>
            </a:r>
          </a:p>
        </p:txBody>
      </p:sp>
      <p:sp>
        <p:nvSpPr>
          <p:cNvPr id="213" name="Shape 213"/>
          <p:cNvSpPr txBox="1"/>
          <p:nvPr/>
        </p:nvSpPr>
        <p:spPr>
          <a:xfrm flipH="1">
            <a:off x="2133600" y="6400800"/>
            <a:ext cx="53212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http://www.odnoklassniki.ru/krovograd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0" y="3505200"/>
            <a:ext cx="4495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http://biblioartsvit.blogspot.com</a:t>
            </a: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366137" y="1142987"/>
            <a:ext cx="3657600" cy="228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2971800" y="4267200"/>
            <a:ext cx="3128962" cy="21335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ТО-ЗВІТ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100000">
              <a:srgbClr val="CCFF99"/>
            </a:gs>
          </a:gsLst>
          <a:lin ang="13499999" scaled="0"/>
        </a:gra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4481" y="160256"/>
            <a:ext cx="9133460" cy="749491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3994300" y="3955325"/>
            <a:ext cx="4724400" cy="14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Презентацію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підготувала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                                           </a:t>
            </a:r>
            <a:r>
              <a:rPr lang="uk-UA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Вавіліна</a:t>
            </a:r>
            <a:r>
              <a:rPr lang="uk-UA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Наталія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uk-UA" sz="24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завідуюча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відділ</a:t>
            </a:r>
            <a:r>
              <a:rPr lang="uk-UA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ом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естетичного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спрямування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організації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змістовного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дозвілля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користувачів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 rotWithShape="1">
          <a:blip r:embed="rId3"/>
          <a:srcRect b="371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2348"/>
              </a:buClr>
              <a:buSzPct val="25000"/>
              <a:buFont typeface="Verdana"/>
              <a:buNone/>
            </a:pPr>
            <a:r>
              <a:rPr lang="en-US" sz="3200" b="1" i="0" u="none" strike="noStrike" cap="none" baseline="0">
                <a:solidFill>
                  <a:srgbClr val="A52348"/>
                </a:solidFill>
                <a:latin typeface="Verdana"/>
                <a:ea typeface="Verdana"/>
                <a:cs typeface="Verdana"/>
                <a:sym typeface="Verdana"/>
              </a:rPr>
              <a:t>Колектив відділу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1689100" y="1905000"/>
            <a:ext cx="4906961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Вавіліна 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Натал</a:t>
            </a:r>
            <a:r>
              <a:rPr lang="uk-UA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Федорівна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завідуюча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відділом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3048000" y="3276600"/>
            <a:ext cx="5638800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Рубленко Анна Володимирівна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провідний бібліотекар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4174150" y="4648200"/>
            <a:ext cx="5410200" cy="9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Ігнатова Юлія Анатоліївна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бібліотекар 1-ї категорії</a:t>
            </a:r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4"/>
          <a:srcRect b="51397"/>
          <a:stretch/>
        </p:blipFill>
        <p:spPr>
          <a:xfrm>
            <a:off x="139100" y="1560325"/>
            <a:ext cx="139649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3276600" y="4419600"/>
            <a:ext cx="1423987" cy="20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6"/>
          <a:srcRect t="14110" b="8"/>
          <a:stretch/>
        </p:blipFill>
        <p:spPr>
          <a:xfrm>
            <a:off x="1709950" y="3090525"/>
            <a:ext cx="1392300" cy="20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0" y="-26986"/>
            <a:ext cx="9144000" cy="6884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Shape 81"/>
          <p:cNvGrpSpPr/>
          <p:nvPr/>
        </p:nvGrpSpPr>
        <p:grpSpPr>
          <a:xfrm>
            <a:off x="1905000" y="0"/>
            <a:ext cx="4930774" cy="685800"/>
            <a:chOff x="1914525" y="268287"/>
            <a:chExt cx="4930774" cy="774700"/>
          </a:xfrm>
        </p:grpSpPr>
        <p:pic>
          <p:nvPicPr>
            <p:cNvPr id="82" name="Shape 82"/>
            <p:cNvPicPr preferRelativeResize="0"/>
            <p:nvPr/>
          </p:nvPicPr>
          <p:blipFill rotWithShape="1">
            <a:blip r:embed="rId4"/>
            <a:srcRect/>
            <a:stretch/>
          </p:blipFill>
          <p:spPr>
            <a:xfrm>
              <a:off x="1914525" y="268287"/>
              <a:ext cx="4930774" cy="77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83" name="Shape 83"/>
            <p:cNvSpPr txBox="1"/>
            <p:nvPr/>
          </p:nvSpPr>
          <p:spPr>
            <a:xfrm>
              <a:off x="1981200" y="381000"/>
              <a:ext cx="4800600" cy="65405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3200" b="1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ДІЯЛЬНІСТЬ </a:t>
              </a:r>
            </a:p>
          </p:txBody>
        </p:sp>
      </p:grpSp>
      <p:sp>
        <p:nvSpPr>
          <p:cNvPr id="84" name="Shape 84"/>
          <p:cNvSpPr txBox="1"/>
          <p:nvPr/>
        </p:nvSpPr>
        <p:spPr>
          <a:xfrm>
            <a:off x="534975" y="808975"/>
            <a:ext cx="8305799" cy="831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Організація  та проведення загально-бібліотечних, культурно-мистецьких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заходів, обласних акцій.</a:t>
            </a:r>
          </a:p>
          <a:p>
            <a:endParaRPr/>
          </a:p>
          <a:p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Допомога користувачам-учням у засвоєнні шкільних предметів культурно-мистецького спрямування.</a:t>
            </a:r>
          </a:p>
          <a:p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Організація творчих виставок.</a:t>
            </a:r>
          </a:p>
          <a:p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Проведення майстер-класів, екскурсій.</a:t>
            </a:r>
          </a:p>
          <a:p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Співпраця з установами, закладами культури, громадськими організаціями.</a:t>
            </a:r>
          </a:p>
          <a:p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Видавнича діяльність.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85" name="Shape 85"/>
          <p:cNvSpPr/>
          <p:nvPr/>
        </p:nvSpPr>
        <p:spPr>
          <a:xfrm flipH="1">
            <a:off x="0" y="5286388"/>
            <a:ext cx="534987" cy="380999"/>
          </a:xfrm>
          <a:custGeom>
            <a:avLst/>
            <a:gdLst/>
            <a:ahLst/>
            <a:cxnLst/>
            <a:rect l="0" t="0" r="0" b="0"/>
            <a:pathLst>
              <a:path w="580" h="798" extrusionOk="0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>
            <a:gsLst>
              <a:gs pos="0">
                <a:schemeClr val="hlink"/>
              </a:gs>
              <a:gs pos="100000">
                <a:srgbClr val="AEDFD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86" name="Shape 86"/>
          <p:cNvSpPr/>
          <p:nvPr/>
        </p:nvSpPr>
        <p:spPr>
          <a:xfrm flipH="1">
            <a:off x="0" y="857232"/>
            <a:ext cx="534987" cy="380999"/>
          </a:xfrm>
          <a:custGeom>
            <a:avLst/>
            <a:gdLst/>
            <a:ahLst/>
            <a:cxnLst/>
            <a:rect l="0" t="0" r="0" b="0"/>
            <a:pathLst>
              <a:path w="580" h="798" extrusionOk="0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>
            <a:gsLst>
              <a:gs pos="0">
                <a:schemeClr val="hlink"/>
              </a:gs>
              <a:gs pos="100000">
                <a:srgbClr val="AEDFD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87" name="Shape 87"/>
          <p:cNvSpPr/>
          <p:nvPr/>
        </p:nvSpPr>
        <p:spPr>
          <a:xfrm flipH="1">
            <a:off x="0" y="4643446"/>
            <a:ext cx="534987" cy="380999"/>
          </a:xfrm>
          <a:custGeom>
            <a:avLst/>
            <a:gdLst/>
            <a:ahLst/>
            <a:cxnLst/>
            <a:rect l="0" t="0" r="0" b="0"/>
            <a:pathLst>
              <a:path w="580" h="798" extrusionOk="0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>
            <a:gsLst>
              <a:gs pos="0">
                <a:schemeClr val="hlink"/>
              </a:gs>
              <a:gs pos="100000">
                <a:srgbClr val="AEDFD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88" name="Shape 88"/>
          <p:cNvSpPr/>
          <p:nvPr/>
        </p:nvSpPr>
        <p:spPr>
          <a:xfrm flipH="1">
            <a:off x="0" y="4071942"/>
            <a:ext cx="534987" cy="380999"/>
          </a:xfrm>
          <a:custGeom>
            <a:avLst/>
            <a:gdLst/>
            <a:ahLst/>
            <a:cxnLst/>
            <a:rect l="0" t="0" r="0" b="0"/>
            <a:pathLst>
              <a:path w="580" h="798" extrusionOk="0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>
            <a:gsLst>
              <a:gs pos="0">
                <a:schemeClr val="hlink"/>
              </a:gs>
              <a:gs pos="100000">
                <a:srgbClr val="AEDFD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89" name="Shape 89"/>
          <p:cNvSpPr/>
          <p:nvPr/>
        </p:nvSpPr>
        <p:spPr>
          <a:xfrm flipH="1">
            <a:off x="0" y="6286520"/>
            <a:ext cx="534987" cy="380999"/>
          </a:xfrm>
          <a:custGeom>
            <a:avLst/>
            <a:gdLst/>
            <a:ahLst/>
            <a:cxnLst/>
            <a:rect l="0" t="0" r="0" b="0"/>
            <a:pathLst>
              <a:path w="580" h="798" extrusionOk="0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>
            <a:gsLst>
              <a:gs pos="0">
                <a:schemeClr val="hlink"/>
              </a:gs>
              <a:gs pos="100000">
                <a:srgbClr val="AEDFD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90" name="Shape 90"/>
          <p:cNvSpPr/>
          <p:nvPr/>
        </p:nvSpPr>
        <p:spPr>
          <a:xfrm flipH="1">
            <a:off x="0" y="2571744"/>
            <a:ext cx="534987" cy="380999"/>
          </a:xfrm>
          <a:custGeom>
            <a:avLst/>
            <a:gdLst/>
            <a:ahLst/>
            <a:cxnLst/>
            <a:rect l="0" t="0" r="0" b="0"/>
            <a:pathLst>
              <a:path w="580" h="798" extrusionOk="0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>
            <a:gsLst>
              <a:gs pos="0">
                <a:schemeClr val="hlink"/>
              </a:gs>
              <a:gs pos="100000">
                <a:srgbClr val="AEDFD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2667000" y="3276600"/>
            <a:ext cx="4648199" cy="533399"/>
          </a:xfrm>
          <a:prstGeom prst="roundRect">
            <a:avLst>
              <a:gd name="adj" fmla="val 10800"/>
            </a:avLst>
          </a:prstGeom>
          <a:noFill/>
          <a:ln w="28575" cap="rnd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6" name="Shape 96"/>
          <p:cNvSpPr/>
          <p:nvPr/>
        </p:nvSpPr>
        <p:spPr>
          <a:xfrm>
            <a:off x="1828800" y="1447800"/>
            <a:ext cx="2743199" cy="508000"/>
          </a:xfrm>
          <a:prstGeom prst="roundRect">
            <a:avLst>
              <a:gd name="adj" fmla="val 10800"/>
            </a:avLst>
          </a:prstGeom>
          <a:noFill/>
          <a:ln w="28575" cap="rnd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7" name="Shape 97"/>
          <p:cNvSpPr/>
          <p:nvPr/>
        </p:nvSpPr>
        <p:spPr>
          <a:xfrm>
            <a:off x="2514600" y="2286000"/>
            <a:ext cx="4114800" cy="508000"/>
          </a:xfrm>
          <a:prstGeom prst="roundRect">
            <a:avLst>
              <a:gd name="adj" fmla="val 10800"/>
            </a:avLst>
          </a:prstGeom>
          <a:noFill/>
          <a:ln w="28575" cap="rnd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438400" y="4191000"/>
            <a:ext cx="6324600" cy="762000"/>
          </a:xfrm>
          <a:prstGeom prst="roundRect">
            <a:avLst>
              <a:gd name="adj" fmla="val 10800"/>
            </a:avLst>
          </a:prstGeom>
          <a:noFill/>
          <a:ln w="28575" cap="rnd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9" name="Shape 99"/>
          <p:cNvSpPr/>
          <p:nvPr/>
        </p:nvSpPr>
        <p:spPr>
          <a:xfrm rot="5400000" flipH="1">
            <a:off x="-920154" y="2775545"/>
            <a:ext cx="3657582" cy="1764126"/>
          </a:xfrm>
          <a:custGeom>
            <a:avLst/>
            <a:gdLst/>
            <a:ahLst/>
            <a:cxnLst/>
            <a:rect l="0" t="0" r="0" b="0"/>
            <a:pathLst>
              <a:path w="21600" h="10800" extrusionOk="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>
            <a:gsLst>
              <a:gs pos="0">
                <a:srgbClr val="808080">
                  <a:alpha val="55686"/>
                </a:srgbClr>
              </a:gs>
              <a:gs pos="100000">
                <a:srgbClr val="FFFFFF">
                  <a:alpha val="47843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00" name="Shape 100"/>
          <p:cNvSpPr/>
          <p:nvPr/>
        </p:nvSpPr>
        <p:spPr>
          <a:xfrm rot="5400000">
            <a:off x="-1219185" y="2438387"/>
            <a:ext cx="4824391" cy="2386016"/>
          </a:xfrm>
          <a:custGeom>
            <a:avLst/>
            <a:gdLst/>
            <a:ahLst/>
            <a:cxnLst/>
            <a:rect l="0" t="0" r="0" b="0"/>
            <a:pathLst>
              <a:path w="21597" h="10642" extrusionOk="0">
                <a:moveTo>
                  <a:pt x="322" y="10642"/>
                </a:moveTo>
                <a:cubicBezTo>
                  <a:pt x="409" y="4917"/>
                  <a:pt x="5074" y="322"/>
                  <a:pt x="10799" y="323"/>
                </a:cubicBezTo>
                <a:cubicBezTo>
                  <a:pt x="16523" y="323"/>
                  <a:pt x="21188" y="4917"/>
                  <a:pt x="21275" y="10642"/>
                </a:cubicBezTo>
                <a:lnTo>
                  <a:pt x="21597" y="10637"/>
                </a:lnTo>
                <a:cubicBezTo>
                  <a:pt x="21508" y="4737"/>
                  <a:pt x="16699" y="0"/>
                  <a:pt x="10798" y="1"/>
                </a:cubicBezTo>
                <a:cubicBezTo>
                  <a:pt x="4898" y="1"/>
                  <a:pt x="89" y="4737"/>
                  <a:pt x="0" y="10637"/>
                </a:cubicBezTo>
                <a:close/>
              </a:path>
            </a:pathLst>
          </a:custGeom>
          <a:gradFill>
            <a:gsLst>
              <a:gs pos="0">
                <a:srgbClr val="C5C5C5"/>
              </a:gs>
              <a:gs pos="50000">
                <a:schemeClr val="lt2"/>
              </a:gs>
              <a:gs pos="50000">
                <a:schemeClr val="lt2"/>
              </a:gs>
              <a:gs pos="100000">
                <a:srgbClr val="C5C5C5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101" name="Shape 101"/>
          <p:cNvGrpSpPr/>
          <p:nvPr/>
        </p:nvGrpSpPr>
        <p:grpSpPr>
          <a:xfrm>
            <a:off x="1219199" y="1523999"/>
            <a:ext cx="380999" cy="380999"/>
            <a:chOff x="3298825" y="2667000"/>
            <a:chExt cx="2563812" cy="2563812"/>
          </a:xfrm>
        </p:grpSpPr>
        <p:sp>
          <p:nvSpPr>
            <p:cNvPr id="102" name="Shape 102"/>
            <p:cNvSpPr/>
            <p:nvPr/>
          </p:nvSpPr>
          <p:spPr>
            <a:xfrm>
              <a:off x="3298825" y="2667000"/>
              <a:ext cx="2563812" cy="2563812"/>
            </a:xfrm>
            <a:prstGeom prst="ellipse">
              <a:avLst/>
            </a:prstGeom>
            <a:gradFill>
              <a:gsLst>
                <a:gs pos="0">
                  <a:srgbClr val="767676"/>
                </a:gs>
                <a:gs pos="50000">
                  <a:srgbClr val="FFFFFF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3444875" y="2811461"/>
              <a:ext cx="2270124" cy="2270124"/>
            </a:xfrm>
            <a:prstGeom prst="ellipse">
              <a:avLst/>
            </a:prstGeom>
            <a:gradFill>
              <a:gsLst>
                <a:gs pos="0">
                  <a:srgbClr val="A2A2A2"/>
                </a:gs>
                <a:gs pos="50000">
                  <a:srgbClr val="FFFFFF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3576637" y="2944811"/>
              <a:ext cx="2008187" cy="200818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0000">
                  <a:schemeClr val="hlink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3578225" y="2946400"/>
              <a:ext cx="2003425" cy="2006600"/>
            </a:xfrm>
            <a:prstGeom prst="ellipse">
              <a:avLst/>
            </a:prstGeom>
            <a:gradFill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3705225" y="3073400"/>
              <a:ext cx="1741486" cy="1752600"/>
            </a:xfrm>
            <a:prstGeom prst="ellipse">
              <a:avLst/>
            </a:prstGeom>
            <a:gradFill>
              <a:gsLst>
                <a:gs pos="0">
                  <a:srgbClr val="005353"/>
                </a:gs>
                <a:gs pos="50000">
                  <a:schemeClr val="hlink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899999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3709987" y="3078161"/>
              <a:ext cx="1739899" cy="1743075"/>
            </a:xfrm>
            <a:prstGeom prst="ellipse">
              <a:avLst/>
            </a:prstGeom>
            <a:gradFill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8" name="Shape 108"/>
          <p:cNvGrpSpPr/>
          <p:nvPr/>
        </p:nvGrpSpPr>
        <p:grpSpPr>
          <a:xfrm>
            <a:off x="1905000" y="2286000"/>
            <a:ext cx="380999" cy="380999"/>
            <a:chOff x="3298825" y="2667000"/>
            <a:chExt cx="2563812" cy="2563812"/>
          </a:xfrm>
        </p:grpSpPr>
        <p:sp>
          <p:nvSpPr>
            <p:cNvPr id="109" name="Shape 109"/>
            <p:cNvSpPr/>
            <p:nvPr/>
          </p:nvSpPr>
          <p:spPr>
            <a:xfrm>
              <a:off x="3298825" y="2667000"/>
              <a:ext cx="2563812" cy="2563812"/>
            </a:xfrm>
            <a:prstGeom prst="ellipse">
              <a:avLst/>
            </a:prstGeom>
            <a:gradFill>
              <a:gsLst>
                <a:gs pos="0">
                  <a:srgbClr val="767676"/>
                </a:gs>
                <a:gs pos="50000">
                  <a:srgbClr val="FFFFFF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3444875" y="2811461"/>
              <a:ext cx="2270124" cy="2270124"/>
            </a:xfrm>
            <a:prstGeom prst="ellipse">
              <a:avLst/>
            </a:prstGeom>
            <a:gradFill>
              <a:gsLst>
                <a:gs pos="0">
                  <a:srgbClr val="A2A2A2"/>
                </a:gs>
                <a:gs pos="50000">
                  <a:srgbClr val="FFFFFF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3576637" y="2944811"/>
              <a:ext cx="2008187" cy="200818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0000">
                  <a:schemeClr val="hlink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3578225" y="2946400"/>
              <a:ext cx="2003425" cy="2006600"/>
            </a:xfrm>
            <a:prstGeom prst="ellipse">
              <a:avLst/>
            </a:prstGeom>
            <a:gradFill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3705225" y="3073400"/>
              <a:ext cx="1741486" cy="1752600"/>
            </a:xfrm>
            <a:prstGeom prst="ellipse">
              <a:avLst/>
            </a:prstGeom>
            <a:gradFill>
              <a:gsLst>
                <a:gs pos="0">
                  <a:srgbClr val="005353"/>
                </a:gs>
                <a:gs pos="50000">
                  <a:schemeClr val="hlink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899999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3709987" y="3078161"/>
              <a:ext cx="1739899" cy="1743075"/>
            </a:xfrm>
            <a:prstGeom prst="ellipse">
              <a:avLst/>
            </a:prstGeom>
            <a:gradFill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2209800" y="3352800"/>
            <a:ext cx="380999" cy="380999"/>
            <a:chOff x="3298825" y="2667000"/>
            <a:chExt cx="2563812" cy="2563812"/>
          </a:xfrm>
        </p:grpSpPr>
        <p:sp>
          <p:nvSpPr>
            <p:cNvPr id="116" name="Shape 116"/>
            <p:cNvSpPr/>
            <p:nvPr/>
          </p:nvSpPr>
          <p:spPr>
            <a:xfrm>
              <a:off x="3298825" y="2667000"/>
              <a:ext cx="2563812" cy="2563812"/>
            </a:xfrm>
            <a:prstGeom prst="ellipse">
              <a:avLst/>
            </a:prstGeom>
            <a:gradFill>
              <a:gsLst>
                <a:gs pos="0">
                  <a:srgbClr val="767676"/>
                </a:gs>
                <a:gs pos="50000">
                  <a:srgbClr val="FFFFFF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3444875" y="2811461"/>
              <a:ext cx="2270124" cy="2270124"/>
            </a:xfrm>
            <a:prstGeom prst="ellipse">
              <a:avLst/>
            </a:prstGeom>
            <a:gradFill>
              <a:gsLst>
                <a:gs pos="0">
                  <a:srgbClr val="A2A2A2"/>
                </a:gs>
                <a:gs pos="50000">
                  <a:srgbClr val="FFFFFF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3576637" y="2944811"/>
              <a:ext cx="2008187" cy="200818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0000">
                  <a:schemeClr val="hlink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3578225" y="2946400"/>
              <a:ext cx="2003425" cy="2006600"/>
            </a:xfrm>
            <a:prstGeom prst="ellipse">
              <a:avLst/>
            </a:prstGeom>
            <a:gradFill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3705225" y="3073400"/>
              <a:ext cx="1741486" cy="1752600"/>
            </a:xfrm>
            <a:prstGeom prst="ellipse">
              <a:avLst/>
            </a:prstGeom>
            <a:gradFill>
              <a:gsLst>
                <a:gs pos="0">
                  <a:srgbClr val="005353"/>
                </a:gs>
                <a:gs pos="50000">
                  <a:schemeClr val="hlink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899999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3709987" y="3078161"/>
              <a:ext cx="1739899" cy="1743075"/>
            </a:xfrm>
            <a:prstGeom prst="ellipse">
              <a:avLst/>
            </a:prstGeom>
            <a:gradFill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2" name="Shape 122"/>
          <p:cNvGrpSpPr/>
          <p:nvPr/>
        </p:nvGrpSpPr>
        <p:grpSpPr>
          <a:xfrm>
            <a:off x="1981200" y="4419600"/>
            <a:ext cx="380999" cy="380999"/>
            <a:chOff x="3298825" y="2667000"/>
            <a:chExt cx="2563812" cy="2563812"/>
          </a:xfrm>
        </p:grpSpPr>
        <p:sp>
          <p:nvSpPr>
            <p:cNvPr id="123" name="Shape 123"/>
            <p:cNvSpPr/>
            <p:nvPr/>
          </p:nvSpPr>
          <p:spPr>
            <a:xfrm>
              <a:off x="3298825" y="2667000"/>
              <a:ext cx="2563812" cy="2563812"/>
            </a:xfrm>
            <a:prstGeom prst="ellipse">
              <a:avLst/>
            </a:prstGeom>
            <a:gradFill>
              <a:gsLst>
                <a:gs pos="0">
                  <a:srgbClr val="767676"/>
                </a:gs>
                <a:gs pos="50000">
                  <a:srgbClr val="FFFFFF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3444875" y="2811461"/>
              <a:ext cx="2270124" cy="2270124"/>
            </a:xfrm>
            <a:prstGeom prst="ellipse">
              <a:avLst/>
            </a:prstGeom>
            <a:gradFill>
              <a:gsLst>
                <a:gs pos="0">
                  <a:srgbClr val="A2A2A2"/>
                </a:gs>
                <a:gs pos="50000">
                  <a:srgbClr val="FFFFFF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3576637" y="2944811"/>
              <a:ext cx="2008187" cy="200818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0000">
                  <a:schemeClr val="hlink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3578225" y="2946400"/>
              <a:ext cx="2003425" cy="2006600"/>
            </a:xfrm>
            <a:prstGeom prst="ellipse">
              <a:avLst/>
            </a:prstGeom>
            <a:gradFill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3705225" y="3073400"/>
              <a:ext cx="1741486" cy="1752600"/>
            </a:xfrm>
            <a:prstGeom prst="ellipse">
              <a:avLst/>
            </a:prstGeom>
            <a:gradFill>
              <a:gsLst>
                <a:gs pos="0">
                  <a:srgbClr val="005353"/>
                </a:gs>
                <a:gs pos="50000">
                  <a:schemeClr val="hlink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899999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3709987" y="3078161"/>
              <a:ext cx="1739899" cy="1743075"/>
            </a:xfrm>
            <a:prstGeom prst="ellipse">
              <a:avLst/>
            </a:prstGeom>
            <a:gradFill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9" name="Shape 129"/>
          <p:cNvGrpSpPr/>
          <p:nvPr/>
        </p:nvGrpSpPr>
        <p:grpSpPr>
          <a:xfrm>
            <a:off x="1295399" y="5257800"/>
            <a:ext cx="355599" cy="380999"/>
            <a:chOff x="3298825" y="2667000"/>
            <a:chExt cx="2563812" cy="2563812"/>
          </a:xfrm>
        </p:grpSpPr>
        <p:sp>
          <p:nvSpPr>
            <p:cNvPr id="130" name="Shape 130"/>
            <p:cNvSpPr/>
            <p:nvPr/>
          </p:nvSpPr>
          <p:spPr>
            <a:xfrm>
              <a:off x="3298825" y="2667000"/>
              <a:ext cx="2563812" cy="2563812"/>
            </a:xfrm>
            <a:prstGeom prst="ellipse">
              <a:avLst/>
            </a:prstGeom>
            <a:gradFill>
              <a:gsLst>
                <a:gs pos="0">
                  <a:srgbClr val="767676"/>
                </a:gs>
                <a:gs pos="50000">
                  <a:srgbClr val="FFFFFF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444875" y="2811461"/>
              <a:ext cx="2270124" cy="2270124"/>
            </a:xfrm>
            <a:prstGeom prst="ellipse">
              <a:avLst/>
            </a:prstGeom>
            <a:gradFill>
              <a:gsLst>
                <a:gs pos="0">
                  <a:srgbClr val="A2A2A2"/>
                </a:gs>
                <a:gs pos="50000">
                  <a:srgbClr val="FFFFFF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3573462" y="2944811"/>
              <a:ext cx="2003425" cy="200818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0000">
                  <a:schemeClr val="hlink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3578225" y="2946400"/>
              <a:ext cx="2003425" cy="2006600"/>
            </a:xfrm>
            <a:prstGeom prst="ellipse">
              <a:avLst/>
            </a:prstGeom>
            <a:gradFill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3711575" y="3073400"/>
              <a:ext cx="1739899" cy="1752600"/>
            </a:xfrm>
            <a:prstGeom prst="ellipse">
              <a:avLst/>
            </a:prstGeom>
            <a:gradFill>
              <a:gsLst>
                <a:gs pos="0">
                  <a:srgbClr val="005353"/>
                </a:gs>
                <a:gs pos="50000">
                  <a:schemeClr val="hlink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899999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3709987" y="3078161"/>
              <a:ext cx="1739899" cy="1743075"/>
            </a:xfrm>
            <a:prstGeom prst="ellipse">
              <a:avLst/>
            </a:prstGeom>
            <a:gradFill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6" name="Shape 136"/>
          <p:cNvGrpSpPr/>
          <p:nvPr/>
        </p:nvGrpSpPr>
        <p:grpSpPr>
          <a:xfrm>
            <a:off x="2109786" y="280987"/>
            <a:ext cx="5224462" cy="627061"/>
            <a:chOff x="2109786" y="280987"/>
            <a:chExt cx="5224462" cy="627061"/>
          </a:xfrm>
        </p:grpSpPr>
        <p:pic>
          <p:nvPicPr>
            <p:cNvPr id="137" name="Shape 137"/>
            <p:cNvPicPr preferRelativeResize="0"/>
            <p:nvPr/>
          </p:nvPicPr>
          <p:blipFill rotWithShape="1">
            <a:blip r:embed="rId3"/>
            <a:srcRect/>
            <a:stretch/>
          </p:blipFill>
          <p:spPr>
            <a:xfrm>
              <a:off x="2109786" y="280987"/>
              <a:ext cx="5224462" cy="6270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138" name="Shape 138"/>
            <p:cNvSpPr txBox="1"/>
            <p:nvPr/>
          </p:nvSpPr>
          <p:spPr>
            <a:xfrm>
              <a:off x="2133600" y="304800"/>
              <a:ext cx="5181600" cy="584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3200" b="1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СПІВПРАЦЯ</a:t>
              </a:r>
            </a:p>
          </p:txBody>
        </p:sp>
      </p:grpSp>
      <p:sp>
        <p:nvSpPr>
          <p:cNvPr id="139" name="Shape 139"/>
          <p:cNvSpPr/>
          <p:nvPr/>
        </p:nvSpPr>
        <p:spPr>
          <a:xfrm>
            <a:off x="2133600" y="5257800"/>
            <a:ext cx="6858000" cy="838199"/>
          </a:xfrm>
          <a:prstGeom prst="roundRect">
            <a:avLst>
              <a:gd name="adj" fmla="val 10800"/>
            </a:avLst>
          </a:prstGeom>
          <a:noFill/>
          <a:ln w="28575" cap="rnd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2971800" y="3276600"/>
            <a:ext cx="4800600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КДХШ  ім.О.Осмьоркіна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1905000" y="1447800"/>
            <a:ext cx="2895600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Музичні школи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2590800" y="2286000"/>
            <a:ext cx="5638800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Кіровоградський БЮДТ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2057400" y="4114800"/>
            <a:ext cx="7239000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Кіровоградський Академічний театр ляльок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2362200" y="5181600"/>
            <a:ext cx="6781800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Обласна громадська організація інвалідів “Народна академія творчості”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0" y="0"/>
            <a:ext cx="9144000" cy="688498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ct val="25000"/>
              <a:buFont typeface="Arial"/>
              <a:buNone/>
            </a:pPr>
            <a:r>
              <a:rPr lang="en-US" sz="3200" b="1" i="0" u="none" strike="noStrike" cap="none" baseline="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ПРОЕКТИ ВІДДІЛУ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2438400" y="5334000"/>
            <a:ext cx="3962399" cy="955675"/>
          </a:xfrm>
          <a:prstGeom prst="rect">
            <a:avLst/>
          </a:prstGeom>
          <a:gradFill>
            <a:gsLst>
              <a:gs pos="0">
                <a:srgbClr val="CFFFFF"/>
              </a:gs>
              <a:gs pos="35000">
                <a:srgbClr val="DDFEFF"/>
              </a:gs>
              <a:gs pos="100000">
                <a:srgbClr val="F0FFFF"/>
              </a:gs>
            </a:gsLst>
            <a:lin ang="16200000" scaled="0"/>
          </a:gradFill>
          <a:ln w="9525" cap="rnd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C1D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rgbClr val="0C1C1D"/>
                </a:solidFill>
                <a:latin typeface="Arial"/>
                <a:ea typeface="Arial"/>
                <a:cs typeface="Arial"/>
                <a:sym typeface="Arial"/>
              </a:rPr>
              <a:t>Творча майстерня “Талановиті пальчики”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4"/>
          <a:srcRect l="56338" t="8421" r="5350" b="51578"/>
          <a:stretch/>
        </p:blipFill>
        <p:spPr>
          <a:xfrm>
            <a:off x="3886200" y="3733800"/>
            <a:ext cx="990599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4"/>
          <a:srcRect t="8421" r="57182" b="51578"/>
          <a:stretch/>
        </p:blipFill>
        <p:spPr>
          <a:xfrm>
            <a:off x="1371600" y="1676400"/>
            <a:ext cx="1219199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4"/>
          <a:srcRect l="56338" t="50526" r="3099" b="7367"/>
          <a:stretch/>
        </p:blipFill>
        <p:spPr>
          <a:xfrm>
            <a:off x="6172200" y="1524000"/>
            <a:ext cx="1143000" cy="1600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152400" y="3200400"/>
            <a:ext cx="3733800" cy="954086"/>
          </a:xfrm>
          <a:prstGeom prst="rect">
            <a:avLst/>
          </a:prstGeom>
          <a:gradFill>
            <a:gsLst>
              <a:gs pos="0">
                <a:srgbClr val="FFA1A4"/>
              </a:gs>
              <a:gs pos="50000">
                <a:srgbClr val="FFC5C6"/>
              </a:gs>
              <a:gs pos="100000">
                <a:srgbClr val="FFE2E3"/>
              </a:gs>
            </a:gsLst>
            <a:lin ang="16200000" scaled="0"/>
          </a:gradFill>
          <a:ln w="9525" cap="rnd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C1D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rgbClr val="0C1C1D"/>
                </a:solidFill>
                <a:latin typeface="Arial"/>
                <a:ea typeface="Arial"/>
                <a:cs typeface="Arial"/>
                <a:sym typeface="Arial"/>
              </a:rPr>
              <a:t>Бібліотечна студія “АРТ-СВІТ”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4953000" y="3200400"/>
            <a:ext cx="3809999" cy="954086"/>
          </a:xfrm>
          <a:prstGeom prst="rect">
            <a:avLst/>
          </a:prstGeom>
          <a:gradFill>
            <a:gsLst>
              <a:gs pos="0">
                <a:srgbClr val="8AF38A"/>
              </a:gs>
              <a:gs pos="50000">
                <a:srgbClr val="B9F5B9"/>
              </a:gs>
              <a:gs pos="100000">
                <a:srgbClr val="DDFADD"/>
              </a:gs>
            </a:gsLst>
            <a:lin ang="16200000" scaled="0"/>
          </a:gradFill>
          <a:ln w="9525" cap="rnd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C1D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rgbClr val="0C1C1D"/>
                </a:solidFill>
                <a:latin typeface="Arial"/>
                <a:ea typeface="Arial"/>
                <a:cs typeface="Arial"/>
                <a:sym typeface="Arial"/>
              </a:rPr>
              <a:t>Бібліотечний атракціон “УСМІШКА”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D1F0"/>
            </a:gs>
            <a:gs pos="50000">
              <a:schemeClr val="lt1"/>
            </a:gs>
            <a:gs pos="50000">
              <a:schemeClr val="lt1"/>
            </a:gs>
            <a:gs pos="100000">
              <a:srgbClr val="D1D1F0"/>
            </a:gs>
          </a:gsLst>
          <a:lin ang="2700000" scaled="0"/>
        </a:gra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0" y="6343650"/>
            <a:ext cx="114300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1295400" y="5257800"/>
            <a:ext cx="6476999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Грай, співай, відпочивай                                                            себе творчо проявляй!!!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1447800" y="1219200"/>
            <a:ext cx="6096000" cy="40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1447800" y="228600"/>
            <a:ext cx="670559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25000"/>
              <a:buFont typeface="Arial"/>
              <a:buNone/>
            </a:pPr>
            <a:r>
              <a:rPr lang="en-US" sz="3200" b="1" i="0" u="none" strike="noStrike" cap="none" baseline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Бібліотечна студія “АРТ-СВІТ”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4572000" y="6343650"/>
            <a:ext cx="11430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715000" y="6343650"/>
            <a:ext cx="11430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6858000" y="6343650"/>
            <a:ext cx="11430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8001000" y="6343650"/>
            <a:ext cx="11430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286000" y="6343650"/>
            <a:ext cx="11430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3429000" y="6343650"/>
            <a:ext cx="11430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1143000" y="6343650"/>
            <a:ext cx="1143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/>
          <p:nvPr/>
        </p:nvPicPr>
        <p:blipFill rotWithShape="1">
          <a:blip r:embed="rId3"/>
          <a:srcRect b="3332"/>
          <a:stretch/>
        </p:blipFill>
        <p:spPr>
          <a:xfrm>
            <a:off x="0" y="0"/>
            <a:ext cx="91566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4"/>
          <a:srcRect l="9927" t="15021" r="9927" b="15021"/>
          <a:stretch/>
        </p:blipFill>
        <p:spPr>
          <a:xfrm rot="1499741">
            <a:off x="8305882" y="5823068"/>
            <a:ext cx="685835" cy="55404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2438400" y="4572000"/>
            <a:ext cx="55626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2209800" y="2209800"/>
            <a:ext cx="55626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1371600" y="1219200"/>
            <a:ext cx="7772400" cy="954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Пізнання світу на кінчиках наших пальців В. Сухомлинський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990600" y="0"/>
            <a:ext cx="8153399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25000"/>
              <a:buFont typeface="Verdana"/>
              <a:buNone/>
            </a:pPr>
            <a:r>
              <a:rPr lang="en-US" sz="3200" b="1" i="0" u="none" strike="noStrike" cap="none" baseline="0">
                <a:solidFill>
                  <a:srgbClr val="003366"/>
                </a:solidFill>
                <a:latin typeface="Verdana"/>
                <a:ea typeface="Verdana"/>
                <a:cs typeface="Verdana"/>
                <a:sym typeface="Verdana"/>
              </a:rPr>
              <a:t>Творча майстерня                            «Талановиті пальчики”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 rotWithShape="1">
          <a:blip r:embed="rId3"/>
          <a:srcRect l="2499" t="3579" r="3332" b="3323"/>
          <a:stretch/>
        </p:blipFill>
        <p:spPr>
          <a:xfrm>
            <a:off x="-79375" y="0"/>
            <a:ext cx="92233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5410200" y="2514600"/>
            <a:ext cx="2476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2438400" y="2057400"/>
            <a:ext cx="4143374" cy="310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381000" y="1676400"/>
            <a:ext cx="2057400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Конкурси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7315200" y="3276600"/>
            <a:ext cx="866774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Ігри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6858000" y="1676400"/>
            <a:ext cx="1979612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Вікторини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3810000" y="1357298"/>
            <a:ext cx="1573211" cy="5334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2800" b="1" dirty="0" smtClean="0">
                <a:solidFill>
                  <a:schemeClr val="dk1"/>
                </a:solidFill>
              </a:rPr>
              <a:t>  Книг</a:t>
            </a:r>
            <a:r>
              <a:rPr lang="en-US" sz="28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endParaRPr lang="en-US" sz="2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457200" y="3352800"/>
            <a:ext cx="1775699" cy="518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Караоке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1357290" y="5715016"/>
            <a:ext cx="647699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8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</a:t>
            </a:r>
            <a:r>
              <a:rPr lang="uk-UA" sz="2800" b="1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ібліотечні</a:t>
            </a:r>
            <a:r>
              <a:rPr lang="uk-UA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аніматори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Мрійничок</a:t>
            </a:r>
            <a:r>
              <a:rPr lang="en-US" sz="28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</a:t>
            </a:r>
            <a:r>
              <a:rPr lang="en-US" sz="2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Веселунка</a:t>
            </a:r>
            <a:endParaRPr lang="en-US" sz="2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604800" y="79750"/>
            <a:ext cx="7934399" cy="1198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sz="3600" b="1">
                <a:solidFill>
                  <a:srgbClr val="5B0F00"/>
                </a:solidFill>
              </a:rPr>
              <a:t>Бібліотечний атракціон </a:t>
            </a:r>
          </a:p>
          <a:p>
            <a:pPr algn="ctr">
              <a:buNone/>
            </a:pPr>
            <a:r>
              <a:rPr lang="en-US" sz="3600" b="1">
                <a:solidFill>
                  <a:srgbClr val="5B0F00"/>
                </a:solidFill>
              </a:rPr>
              <a:t> “УСМІШКА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5"/>
          <a:stretch>
            <a:fillRect/>
          </a:stretch>
        </p:blipFill>
        <p:spPr>
          <a:xfrm rot="10800000" flipH="1">
            <a:off x="4357686" y="5214950"/>
            <a:ext cx="433199" cy="4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14500" y="2000275"/>
            <a:ext cx="6007400" cy="450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1089850" y="723900"/>
            <a:ext cx="7256700" cy="79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sz="3000" b="1">
                <a:solidFill>
                  <a:srgbClr val="660000"/>
                </a:solidFill>
              </a:rPr>
              <a:t>“Вернісаж талантів” - </a:t>
            </a:r>
          </a:p>
          <a:p>
            <a:pPr algn="ctr">
              <a:buNone/>
            </a:pPr>
            <a:r>
              <a:rPr lang="en-US" sz="3000" b="1">
                <a:solidFill>
                  <a:srgbClr val="660000"/>
                </a:solidFill>
              </a:rPr>
              <a:t>Виставки творчих робіт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75807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704900" y="0"/>
            <a:ext cx="44391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208</Words>
  <PresentationFormat>Экран (4:3)</PresentationFormat>
  <Paragraphs>60</Paragraphs>
  <Slides>12</Slides>
  <Notes>12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Слайд 1</vt:lpstr>
      <vt:lpstr>Колектив відділу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user_14</cp:lastModifiedBy>
  <cp:revision>9</cp:revision>
  <dcterms:modified xsi:type="dcterms:W3CDTF">2014-04-10T08:29:38Z</dcterms:modified>
</cp:coreProperties>
</file>